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package" ContentType="application/vnd.openxmlformats-officedocument.package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32" r:id="rId2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99C4"/>
    <a:srgbClr val="140800"/>
    <a:srgbClr val="F276AE"/>
    <a:srgbClr val="FA6BFD"/>
    <a:srgbClr val="507DB4"/>
    <a:srgbClr val="6990BF"/>
    <a:srgbClr val="5E88BA"/>
    <a:srgbClr val="DA58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7832" autoAdjust="0"/>
  </p:normalViewPr>
  <p:slideViewPr>
    <p:cSldViewPr>
      <p:cViewPr varScale="1">
        <p:scale>
          <a:sx n="77" d="100"/>
          <a:sy n="77" d="100"/>
        </p:scale>
        <p:origin x="-9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artella_di_lavoro_di_Microsoft_Office_Excel_20071.package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29"/>
  <c:chart>
    <c:plotArea>
      <c:layout>
        <c:manualLayout>
          <c:layoutTarget val="inner"/>
          <c:xMode val="edge"/>
          <c:yMode val="edge"/>
          <c:x val="7.8225383961169057E-2"/>
          <c:y val="4.2901209590942464E-2"/>
          <c:w val="0.90574107666200876"/>
          <c:h val="0.79361522258591988"/>
        </c:manualLayout>
      </c:layout>
      <c:barChart>
        <c:barDir val="col"/>
        <c:grouping val="clustered"/>
        <c:ser>
          <c:idx val="1"/>
          <c:order val="0"/>
          <c:tx>
            <c:strRef>
              <c:f>Foglio1!$A$2</c:f>
              <c:strCache>
                <c:ptCount val="1"/>
                <c:pt idx="0">
                  <c:v>Occupazione Camere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2"/>
              <c:layout>
                <c:manualLayout>
                  <c:x val="-2.989310038997656E-3"/>
                  <c:y val="0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0"/>
                  <c:y val="-1.1070574695760796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1.3709514575997396E-3"/>
                  <c:y val="8.3029310218205848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5.8549250984503897E-3"/>
                  <c:y val="0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2.9274625492251155E-3"/>
                  <c:y val="0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0"/>
                  <c:y val="-5.535287347880391E-3"/>
                </c:manualLayout>
              </c:layout>
              <c:dLblPos val="outEnd"/>
              <c:showVal val="1"/>
            </c:dLbl>
            <c:dLbl>
              <c:idx val="17"/>
              <c:layout>
                <c:manualLayout>
                  <c:x val="1.0733905348168445E-16"/>
                  <c:y val="-1.1070574695760796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</c:dLbls>
          <c:cat>
            <c:strRef>
              <c:f>Foglio1!$B$1:$S$1</c:f>
              <c:strCache>
                <c:ptCount val="18"/>
                <c:pt idx="0">
                  <c:v>Bergamo</c:v>
                </c:pt>
                <c:pt idx="1">
                  <c:v>Bologna</c:v>
                </c:pt>
                <c:pt idx="2">
                  <c:v>Catania</c:v>
                </c:pt>
                <c:pt idx="3">
                  <c:v>Como e Cernobbio</c:v>
                </c:pt>
                <c:pt idx="4">
                  <c:v>Firenze</c:v>
                </c:pt>
                <c:pt idx="5">
                  <c:v>Genova</c:v>
                </c:pt>
                <c:pt idx="6">
                  <c:v>Lecce</c:v>
                </c:pt>
                <c:pt idx="7">
                  <c:v>Mestre</c:v>
                </c:pt>
                <c:pt idx="8">
                  <c:v>Milano</c:v>
                </c:pt>
                <c:pt idx="9">
                  <c:v>Napoli</c:v>
                </c:pt>
                <c:pt idx="10">
                  <c:v>Padova</c:v>
                </c:pt>
                <c:pt idx="11">
                  <c:v>Perugia</c:v>
                </c:pt>
                <c:pt idx="12">
                  <c:v>Taormina</c:v>
                </c:pt>
                <c:pt idx="13">
                  <c:v>Torino</c:v>
                </c:pt>
                <c:pt idx="14">
                  <c:v>Udine</c:v>
                </c:pt>
                <c:pt idx="15">
                  <c:v>Varese</c:v>
                </c:pt>
                <c:pt idx="16">
                  <c:v>Venezia</c:v>
                </c:pt>
                <c:pt idx="17">
                  <c:v>ITALIA</c:v>
                </c:pt>
              </c:strCache>
            </c:strRef>
          </c:cat>
          <c:val>
            <c:numRef>
              <c:f>Foglio1!$B$2:$S$2</c:f>
              <c:numCache>
                <c:formatCode>0.0%</c:formatCode>
                <c:ptCount val="18"/>
                <c:pt idx="0">
                  <c:v>5.1527070614447862E-2</c:v>
                </c:pt>
                <c:pt idx="1">
                  <c:v>7.5777908931599372E-2</c:v>
                </c:pt>
                <c:pt idx="2">
                  <c:v>0.1795270025486437</c:v>
                </c:pt>
                <c:pt idx="3">
                  <c:v>6.2437135184939513E-2</c:v>
                </c:pt>
                <c:pt idx="4">
                  <c:v>7.7897300346507423E-2</c:v>
                </c:pt>
                <c:pt idx="5">
                  <c:v>0.11663666529250552</c:v>
                </c:pt>
                <c:pt idx="6">
                  <c:v>-1.34723162501501E-2</c:v>
                </c:pt>
                <c:pt idx="7">
                  <c:v>2.279571936729439E-3</c:v>
                </c:pt>
                <c:pt idx="8">
                  <c:v>8.3584675930812591E-2</c:v>
                </c:pt>
                <c:pt idx="9">
                  <c:v>1.853904411200501E-2</c:v>
                </c:pt>
                <c:pt idx="10">
                  <c:v>0.12042039382364997</c:v>
                </c:pt>
                <c:pt idx="11">
                  <c:v>0.12400000000000001</c:v>
                </c:pt>
                <c:pt idx="12">
                  <c:v>0.29000000000000004</c:v>
                </c:pt>
                <c:pt idx="13">
                  <c:v>2.4794338821978257E-3</c:v>
                </c:pt>
                <c:pt idx="14">
                  <c:v>5.3963093558754102E-2</c:v>
                </c:pt>
                <c:pt idx="15">
                  <c:v>4.1785621183890169E-2</c:v>
                </c:pt>
                <c:pt idx="16">
                  <c:v>0.19111888031146423</c:v>
                </c:pt>
                <c:pt idx="17">
                  <c:v>5.6077550145218001E-2</c:v>
                </c:pt>
              </c:numCache>
            </c:numRef>
          </c:val>
        </c:ser>
        <c:ser>
          <c:idx val="3"/>
          <c:order val="1"/>
          <c:tx>
            <c:strRef>
              <c:f>Foglio1!$A$3</c:f>
              <c:strCache>
                <c:ptCount val="1"/>
                <c:pt idx="0">
                  <c:v>Tariffa Media Giornaliera (ADR) </c:v>
                </c:pt>
              </c:strCache>
            </c:strRef>
          </c:tx>
          <c:spPr>
            <a:solidFill>
              <a:srgbClr val="579A32"/>
            </a:solidFill>
            <a:ln w="38077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dLbl>
              <c:idx val="1"/>
              <c:layout>
                <c:manualLayout>
                  <c:x val="2.9274625492251688E-3"/>
                  <c:y val="0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2.9894277283691764E-3"/>
                  <c:y val="8.3029310218205848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0"/>
                  <c:y val="8.3029310218205848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0"/>
                  <c:y val="0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0"/>
                  <c:y val="2.7676436739401972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4.3790921085752089E-3"/>
                  <c:y val="-2.7674257492414623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2.9274625492251688E-3"/>
                  <c:y val="8.3029310218205848E-3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 val="1.4946550194986715E-3"/>
                  <c:y val="0"/>
                </c:manualLayout>
              </c:layout>
              <c:dLblPos val="outEnd"/>
              <c:showVal val="1"/>
            </c:dLbl>
            <c:dLbl>
              <c:idx val="13"/>
              <c:layout>
                <c:manualLayout>
                  <c:x val="-2.9033668081618826E-3"/>
                  <c:y val="1.0147909574930085E-16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</c:dLbls>
          <c:cat>
            <c:strRef>
              <c:f>Foglio1!$B$1:$S$1</c:f>
              <c:strCache>
                <c:ptCount val="18"/>
                <c:pt idx="0">
                  <c:v>Bergamo</c:v>
                </c:pt>
                <c:pt idx="1">
                  <c:v>Bologna</c:v>
                </c:pt>
                <c:pt idx="2">
                  <c:v>Catania</c:v>
                </c:pt>
                <c:pt idx="3">
                  <c:v>Como e Cernobbio</c:v>
                </c:pt>
                <c:pt idx="4">
                  <c:v>Firenze</c:v>
                </c:pt>
                <c:pt idx="5">
                  <c:v>Genova</c:v>
                </c:pt>
                <c:pt idx="6">
                  <c:v>Lecce</c:v>
                </c:pt>
                <c:pt idx="7">
                  <c:v>Mestre</c:v>
                </c:pt>
                <c:pt idx="8">
                  <c:v>Milano</c:v>
                </c:pt>
                <c:pt idx="9">
                  <c:v>Napoli</c:v>
                </c:pt>
                <c:pt idx="10">
                  <c:v>Padova</c:v>
                </c:pt>
                <c:pt idx="11">
                  <c:v>Perugia</c:v>
                </c:pt>
                <c:pt idx="12">
                  <c:v>Taormina</c:v>
                </c:pt>
                <c:pt idx="13">
                  <c:v>Torino</c:v>
                </c:pt>
                <c:pt idx="14">
                  <c:v>Udine</c:v>
                </c:pt>
                <c:pt idx="15">
                  <c:v>Varese</c:v>
                </c:pt>
                <c:pt idx="16">
                  <c:v>Venezia</c:v>
                </c:pt>
                <c:pt idx="17">
                  <c:v>ITALIA</c:v>
                </c:pt>
              </c:strCache>
            </c:strRef>
          </c:cat>
          <c:val>
            <c:numRef>
              <c:f>Foglio1!$B$3:$S$3</c:f>
              <c:numCache>
                <c:formatCode>0.0%</c:formatCode>
                <c:ptCount val="18"/>
                <c:pt idx="0">
                  <c:v>-5.6554880889272503E-3</c:v>
                </c:pt>
                <c:pt idx="1">
                  <c:v>1.7586298907008368E-2</c:v>
                </c:pt>
                <c:pt idx="2">
                  <c:v>-5.2676972621918811E-3</c:v>
                </c:pt>
                <c:pt idx="3">
                  <c:v>5.2779513228628533E-2</c:v>
                </c:pt>
                <c:pt idx="4">
                  <c:v>6.4591578734347468E-2</c:v>
                </c:pt>
                <c:pt idx="5">
                  <c:v>1.6739233052103314E-2</c:v>
                </c:pt>
                <c:pt idx="6">
                  <c:v>-3.5629251998269502E-2</c:v>
                </c:pt>
                <c:pt idx="7">
                  <c:v>3.4515558498739891E-2</c:v>
                </c:pt>
                <c:pt idx="8">
                  <c:v>3.4549609719066982E-2</c:v>
                </c:pt>
                <c:pt idx="9">
                  <c:v>1.0928901725742499E-2</c:v>
                </c:pt>
                <c:pt idx="10">
                  <c:v>-0.11354612200044571</c:v>
                </c:pt>
                <c:pt idx="11">
                  <c:v>-1.9000000000000003E-2</c:v>
                </c:pt>
                <c:pt idx="12">
                  <c:v>2.4E-2</c:v>
                </c:pt>
                <c:pt idx="13">
                  <c:v>-7.6051160004138073E-3</c:v>
                </c:pt>
                <c:pt idx="14">
                  <c:v>2.2779835076006998E-2</c:v>
                </c:pt>
                <c:pt idx="15">
                  <c:v>-1.5178286315739139E-2</c:v>
                </c:pt>
                <c:pt idx="16">
                  <c:v>0.16001261061281763</c:v>
                </c:pt>
                <c:pt idx="17">
                  <c:v>4.6129777855554992E-2</c:v>
                </c:pt>
              </c:numCache>
            </c:numRef>
          </c:val>
        </c:ser>
        <c:gapWidth val="94"/>
        <c:axId val="34774016"/>
        <c:axId val="38228736"/>
      </c:barChart>
      <c:catAx>
        <c:axId val="34774016"/>
        <c:scaling>
          <c:orientation val="minMax"/>
        </c:scaling>
        <c:axPos val="b"/>
        <c:minorGridlines>
          <c:spPr>
            <a:ln>
              <a:solidFill>
                <a:srgbClr val="7699C4"/>
              </a:solidFill>
            </a:ln>
          </c:spPr>
        </c:minorGridlines>
        <c:numFmt formatCode="General" sourceLinked="1"/>
        <c:tickLblPos val="low"/>
        <c:txPr>
          <a:bodyPr rot="-1800000" vert="horz" anchor="t" anchorCtr="0"/>
          <a:lstStyle/>
          <a:p>
            <a:pPr>
              <a:defRPr sz="1399" spc="0" baseline="0">
                <a:solidFill>
                  <a:schemeClr val="bg1"/>
                </a:solidFill>
              </a:defRPr>
            </a:pPr>
            <a:endParaRPr lang="it-IT"/>
          </a:p>
        </c:txPr>
        <c:crossAx val="38228736"/>
        <c:crosses val="autoZero"/>
        <c:auto val="1"/>
        <c:lblAlgn val="ctr"/>
        <c:lblOffset val="0"/>
        <c:tickMarkSkip val="2"/>
      </c:catAx>
      <c:valAx>
        <c:axId val="38228736"/>
        <c:scaling>
          <c:orientation val="minMax"/>
        </c:scaling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</a:ln>
          </c:spPr>
        </c:majorGridlines>
        <c:numFmt formatCode="0%" sourceLinked="0"/>
        <c:tickLblPos val="nextTo"/>
        <c:txPr>
          <a:bodyPr/>
          <a:lstStyle/>
          <a:p>
            <a:pPr>
              <a:defRPr sz="1399">
                <a:solidFill>
                  <a:schemeClr val="bg1"/>
                </a:solidFill>
              </a:defRPr>
            </a:pPr>
            <a:endParaRPr lang="it-IT"/>
          </a:p>
        </c:txPr>
        <c:crossAx val="34774016"/>
        <c:crosses val="autoZero"/>
        <c:crossBetween val="between"/>
      </c:valAx>
      <c:spPr>
        <a:solidFill>
          <a:sysClr val="window" lastClr="FFFFFF"/>
        </a:solidFill>
      </c:spPr>
    </c:plotArea>
    <c:legend>
      <c:legendPos val="b"/>
      <c:legendEntry>
        <c:idx val="0"/>
        <c:txPr>
          <a:bodyPr/>
          <a:lstStyle/>
          <a:p>
            <a:pPr>
              <a:defRPr sz="1599" baseline="0">
                <a:solidFill>
                  <a:schemeClr val="bg1">
                    <a:lumMod val="50000"/>
                  </a:schemeClr>
                </a:solidFill>
              </a:defRPr>
            </a:pPr>
            <a:endParaRPr lang="it-IT"/>
          </a:p>
        </c:txPr>
      </c:legendEntry>
      <c:legendEntry>
        <c:idx val="1"/>
        <c:txPr>
          <a:bodyPr/>
          <a:lstStyle/>
          <a:p>
            <a:pPr>
              <a:defRPr sz="1599" baseline="0">
                <a:solidFill>
                  <a:schemeClr val="bg1">
                    <a:lumMod val="50000"/>
                  </a:schemeClr>
                </a:solidFill>
              </a:defRPr>
            </a:pPr>
            <a:endParaRPr lang="it-IT"/>
          </a:p>
        </c:txPr>
      </c:legendEntry>
      <c:layout>
        <c:manualLayout>
          <c:xMode val="edge"/>
          <c:yMode val="edge"/>
          <c:wMode val="edge"/>
          <c:hMode val="edge"/>
          <c:x val="0.21846079450945441"/>
          <c:y val="7.6284532230081414E-2"/>
          <c:w val="0.59073342247313432"/>
          <c:h val="0.20452222073935675"/>
        </c:manualLayout>
      </c:layout>
      <c:spPr>
        <a:solidFill>
          <a:sysClr val="window" lastClr="FFFFFF"/>
        </a:solidFill>
        <a:ln w="12692">
          <a:solidFill>
            <a:sysClr val="window" lastClr="FFFFFF">
              <a:lumMod val="50000"/>
            </a:sys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  <c:txPr>
        <a:bodyPr/>
        <a:lstStyle/>
        <a:p>
          <a:pPr>
            <a:defRPr sz="1599">
              <a:solidFill>
                <a:schemeClr val="bg1">
                  <a:lumMod val="50000"/>
                </a:schemeClr>
              </a:solidFill>
            </a:defRPr>
          </a:pPr>
          <a:endParaRPr lang="it-IT"/>
        </a:p>
      </c:txPr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4988" cy="512763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4988" cy="512763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3B17238F-5332-4445-9E0A-DB970BB93355}" type="datetimeFigureOut">
              <a:rPr lang="en-US"/>
              <a:pPr>
                <a:defRPr/>
              </a:pPr>
              <a:t>7/21/2011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91" tIns="47745" rIns="95491" bIns="47745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2513"/>
            <a:ext cx="5680075" cy="4605337"/>
          </a:xfrm>
          <a:prstGeom prst="rect">
            <a:avLst/>
          </a:prstGeom>
        </p:spPr>
        <p:txBody>
          <a:bodyPr vert="horz" lIns="95491" tIns="47745" rIns="95491" bIns="4774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4988" cy="512762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9720263"/>
            <a:ext cx="3074988" cy="512762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DDD75035-6CEA-4288-B946-502F18FB4B79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CD2060-A32D-4A2A-9827-087E89D8529E}" type="slidenum">
              <a:rPr lang="en-GB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99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75" y="2357438"/>
            <a:ext cx="45720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6000750"/>
            <a:ext cx="9144000" cy="857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graphicFrame>
        <p:nvGraphicFramePr>
          <p:cNvPr id="9" name="Grafico 8"/>
          <p:cNvGraphicFramePr>
            <a:graphicFrameLocks/>
          </p:cNvGraphicFramePr>
          <p:nvPr/>
        </p:nvGraphicFramePr>
        <p:xfrm>
          <a:off x="0" y="1341438"/>
          <a:ext cx="8675688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itle 3"/>
          <p:cNvSpPr>
            <a:spLocks noGrp="1"/>
          </p:cNvSpPr>
          <p:nvPr>
            <p:ph type="title"/>
          </p:nvPr>
        </p:nvSpPr>
        <p:spPr bwMode="auto">
          <a:xfrm>
            <a:off x="0" y="323832"/>
            <a:ext cx="9001156" cy="604838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30213" indent="-322263" defTabSz="912813" eaLnBrk="1" hangingPunct="1">
              <a:lnSpc>
                <a:spcPct val="93000"/>
              </a:lnSpc>
              <a:buClr>
                <a:srgbClr val="FFFFFF"/>
              </a:buClr>
              <a:buSzPct val="45000"/>
              <a:defRPr/>
            </a:pPr>
            <a:r>
              <a:rPr lang="de-DE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 </a:t>
            </a:r>
            <a:r>
              <a:rPr lang="de-DE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andamento</a:t>
            </a:r>
            <a:r>
              <a:rPr lang="de-DE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 </a:t>
            </a:r>
            <a:r>
              <a:rPr lang="de-DE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mercato</a:t>
            </a:r>
            <a:r>
              <a:rPr lang="de-DE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 </a:t>
            </a:r>
            <a:r>
              <a:rPr lang="de-DE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alberghiero</a:t>
            </a:r>
            <a:endParaRPr lang="de-DE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0" y="825500"/>
            <a:ext cx="9001125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30213" indent="-323850" algn="ctr" defTabSz="912813">
              <a:lnSpc>
                <a:spcPct val="70000"/>
              </a:lnSpc>
              <a:spcBef>
                <a:spcPct val="50000"/>
              </a:spcBef>
              <a:buClr>
                <a:srgbClr val="FFFFFF"/>
              </a:buClr>
              <a:buSzPct val="45000"/>
              <a:defRPr/>
            </a:pPr>
            <a:r>
              <a:rPr lang="it-I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1° semestre 2011 rispetto al 1° semestre 2010 </a:t>
            </a:r>
            <a:endParaRPr lang="en-GB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3"/>
          <p:cNvSpPr txBox="1">
            <a:spLocks noChangeArrowheads="1"/>
          </p:cNvSpPr>
          <p:nvPr/>
        </p:nvSpPr>
        <p:spPr bwMode="auto">
          <a:xfrm>
            <a:off x="0" y="1143000"/>
            <a:ext cx="90011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30213" indent="-323850" algn="ctr" defTabSz="912813">
              <a:lnSpc>
                <a:spcPct val="70000"/>
              </a:lnSpc>
              <a:spcBef>
                <a:spcPct val="50000"/>
              </a:spcBef>
              <a:buClr>
                <a:srgbClr val="FFFFFF"/>
              </a:buClr>
              <a:buSzPct val="45000"/>
              <a:defRPr/>
            </a:pPr>
            <a:r>
              <a:rPr lang="en-GB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Variazioni</a:t>
            </a:r>
            <a:r>
              <a:rPr lang="en-GB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GB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percentuali</a:t>
            </a:r>
            <a:endParaRPr lang="en-GB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2" name="Picture 4" descr="C:\Users\aaleotti\Desktop\condivisi\TEMPLATE grafica\reshbd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1538" y="6143625"/>
            <a:ext cx="1128712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3" descr="C:\Users\aaleotti\Desktop\condivisi\TEMPLATE grafica\STR Global RGB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72375" y="6143625"/>
            <a:ext cx="5715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Chart bld="series" animBg="0"/>
        </p:bldSub>
      </p:bldGraphic>
    </p:bldLst>
  </p:timing>
</p:sld>
</file>

<file path=ppt/theme/theme1.xml><?xml version="1.0" encoding="utf-8"?>
<a:theme xmlns:a="http://schemas.openxmlformats.org/drawingml/2006/main" name="STRG PPT THEME">
  <a:themeElements>
    <a:clrScheme name="STRG palette">
      <a:dk1>
        <a:srgbClr val="FFFFFF"/>
      </a:dk1>
      <a:lt1>
        <a:sysClr val="window" lastClr="FFFFFF"/>
      </a:lt1>
      <a:dk2>
        <a:srgbClr val="FFFFFF"/>
      </a:dk2>
      <a:lt2>
        <a:srgbClr val="FFFFFF"/>
      </a:lt2>
      <a:accent1>
        <a:srgbClr val="DA5800"/>
      </a:accent1>
      <a:accent2>
        <a:srgbClr val="579A32"/>
      </a:accent2>
      <a:accent3>
        <a:srgbClr val="3366FF"/>
      </a:accent3>
      <a:accent4>
        <a:srgbClr val="893201"/>
      </a:accent4>
      <a:accent5>
        <a:srgbClr val="008C99"/>
      </a:accent5>
      <a:accent6>
        <a:srgbClr val="CC9900"/>
      </a:accent6>
      <a:hlink>
        <a:srgbClr val="581278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STRG PPT THEME</Template>
  <TotalTime>9953</TotalTime>
  <Words>11</Words>
  <Application>Microsoft Office PowerPoint</Application>
  <PresentationFormat>Presentazione su schermo (4:3)</PresentationFormat>
  <Paragraphs>3</Paragraphs>
  <Slides>1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2</vt:i4>
      </vt:variant>
      <vt:variant>
        <vt:lpstr>Modello struttura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STRG PPT THEME</vt:lpstr>
      <vt:lpstr>Grafico di Microsoft Excel</vt:lpstr>
      <vt:lpstr>Diapositiva 1</vt:lpstr>
    </vt:vector>
  </TitlesOfParts>
  <Company>RES srl  - STR Global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Festività invernali</dc:title>
  <dc:subject>Monitoraggio dal 23/12/2009 al 6/1/2010 rispetto allo stesso periodo dell’anno precedente</dc:subject>
  <dc:creator>Andrea Aleotti</dc:creator>
  <cp:lastModifiedBy> </cp:lastModifiedBy>
  <cp:revision>1405</cp:revision>
  <dcterms:created xsi:type="dcterms:W3CDTF">2008-08-28T21:52:15Z</dcterms:created>
  <dcterms:modified xsi:type="dcterms:W3CDTF">2011-07-21T14:59:21Z</dcterms:modified>
</cp:coreProperties>
</file>